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2" r:id="rId3"/>
    <p:sldId id="273" r:id="rId4"/>
    <p:sldId id="274" r:id="rId5"/>
    <p:sldId id="276" r:id="rId6"/>
    <p:sldId id="277" r:id="rId7"/>
    <p:sldId id="278" r:id="rId8"/>
    <p:sldId id="257" r:id="rId9"/>
    <p:sldId id="279" r:id="rId10"/>
    <p:sldId id="259" r:id="rId11"/>
    <p:sldId id="268" r:id="rId12"/>
    <p:sldId id="269" r:id="rId13"/>
    <p:sldId id="270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4" autoAdjust="0"/>
    <p:restoredTop sz="88644" autoAdjust="0"/>
  </p:normalViewPr>
  <p:slideViewPr>
    <p:cSldViewPr>
      <p:cViewPr varScale="1">
        <p:scale>
          <a:sx n="68" d="100"/>
          <a:sy n="68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0DD19-E138-45AE-8466-F7FCE3CD8E1B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51DF0-811E-4F0C-BF16-F901B8F8C8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s1.es.net/cgi-bin/directory.cgi" TargetMode="External"/><Relationship Id="rId7" Type="http://schemas.openxmlformats.org/officeDocument/2006/relationships/hyperlink" Target="http://latency.pl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lpa-owamp.es.net:8085/perfSONAR_PS/services/pSB" TargetMode="External"/><Relationship Id="rId5" Type="http://schemas.openxmlformats.org/officeDocument/2006/relationships/hyperlink" Target="http://endpoints.pl/" TargetMode="External"/><Relationship Id="rId4" Type="http://schemas.openxmlformats.org/officeDocument/2006/relationships/hyperlink" Target="http://fasterdata.es.net/psClient-ESnet.html#MA_BWOW_4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Example: &lt;summary:datum duplicates="0" endTime="Tue Sep 28 00:01:36.2611631726 UTC 2010" loss="0" maxError="3.01749e-06" maxTTL="253" max_delay="0.00717974" minTTL="253" min_delay="0.0022769" sent="600" startTime="Tue Sep 28 00:00:36.2417692876 UTC 2010" timeType="iso" xmlns:summary="http://ggf.org/ns/nmwg/characteristic/delay/summary/20070921/"/&gt;</a:t>
            </a:r>
          </a:p>
          <a:p>
            <a:endParaRPr lang="en-US" smtClean="0"/>
          </a:p>
          <a:p>
            <a:r>
              <a:rPr lang="en-US" smtClean="0"/>
              <a:t>Steps: First I find the different measurement archives from </a:t>
            </a:r>
            <a:r>
              <a:rPr lang="en-US" smtClean="0">
                <a:hlinkClick r:id="rId3"/>
              </a:rPr>
              <a:t>https://stats1.es.net/cgi-bin/directory.cgi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Then I use this perl program to find all end points with one-way latency data available </a:t>
            </a:r>
            <a:r>
              <a:rPr lang="en-US" smtClean="0">
                <a:hlinkClick r:id="rId4"/>
              </a:rPr>
              <a:t>http://fasterdata.es.net/psClient-ESnet.html#MA_BWOW_4</a:t>
            </a:r>
            <a:r>
              <a:rPr lang="en-US" smtClean="0"/>
              <a:t> 2. List all endpoints with one-way latency data available" (Please see </a:t>
            </a:r>
            <a:r>
              <a:rPr lang="en-US" smtClean="0">
                <a:hlinkClick r:id="rId5"/>
              </a:rPr>
              <a:t>endpoints.pl</a:t>
            </a:r>
            <a:r>
              <a:rPr lang="en-US" smtClean="0"/>
              <a:t>, the MA I copied to this perl program is </a:t>
            </a:r>
            <a:r>
              <a:rPr lang="en-US" smtClean="0">
                <a:hlinkClick r:id="rId6"/>
              </a:rPr>
              <a:t>http://elpa-owamp.es.net:8085/perfSONAR_PS/services/pSB</a:t>
            </a:r>
            <a:r>
              <a:rPr lang="en-US" smtClean="0"/>
              <a:t> ).</a:t>
            </a:r>
            <a:br>
              <a:rPr lang="en-US" smtClean="0"/>
            </a:br>
            <a:r>
              <a:rPr lang="en-US" smtClean="0"/>
              <a:t>Then I copy some pairs of endpoints I got from the above program, and paste them to this program on the same webpage: 4. Return one-way latency test results between two endpoints in the last day(Please see </a:t>
            </a:r>
            <a:r>
              <a:rPr lang="en-US" smtClean="0">
                <a:hlinkClick r:id="rId7"/>
              </a:rPr>
              <a:t>latency_new.pl</a:t>
            </a:r>
            <a:r>
              <a:rPr lang="en-US" smtClean="0"/>
              <a:t>). The result is stored at latency_result.txt.</a:t>
            </a: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A4A624-C324-458B-BEE5-6154DE90DA79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8253AF-97FB-4783-93E3-E2191FB8BDBF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 on the Circuit-LDM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Jie</a:t>
            </a:r>
            <a:r>
              <a:rPr lang="en-US" dirty="0" smtClean="0"/>
              <a:t> Li and </a:t>
            </a:r>
            <a:r>
              <a:rPr lang="en-US" dirty="0" err="1" smtClean="0"/>
              <a:t>Malathi</a:t>
            </a:r>
            <a:r>
              <a:rPr lang="en-US" dirty="0" smtClean="0"/>
              <a:t> </a:t>
            </a:r>
            <a:r>
              <a:rPr lang="en-US" dirty="0" err="1" smtClean="0"/>
              <a:t>Veeraraghavan</a:t>
            </a:r>
            <a:endParaRPr lang="en-US" dirty="0" smtClean="0"/>
          </a:p>
          <a:p>
            <a:r>
              <a:rPr lang="en-US" dirty="0" smtClean="0"/>
              <a:t>2010.10.28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Circuit Service: Reason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Bandwidth-Hop-Duration</a:t>
            </a:r>
            <a:r>
              <a:rPr lang="en-US" dirty="0" smtClean="0"/>
              <a:t> Product of Network Flows</a:t>
            </a:r>
            <a:endParaRPr lang="en-US" dirty="0"/>
          </a:p>
        </p:txBody>
      </p:sp>
      <p:cxnSp>
        <p:nvCxnSpPr>
          <p:cNvPr id="4098" name="AutoShape 2"/>
          <p:cNvCxnSpPr>
            <a:cxnSpLocks noChangeShapeType="1"/>
          </p:cNvCxnSpPr>
          <p:nvPr/>
        </p:nvCxnSpPr>
        <p:spPr bwMode="auto">
          <a:xfrm flipV="1">
            <a:off x="3790950" y="2798763"/>
            <a:ext cx="1588" cy="15922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099" name="AutoShape 3"/>
          <p:cNvCxnSpPr>
            <a:cxnSpLocks noChangeShapeType="1"/>
          </p:cNvCxnSpPr>
          <p:nvPr/>
        </p:nvCxnSpPr>
        <p:spPr bwMode="auto">
          <a:xfrm>
            <a:off x="3790950" y="4391025"/>
            <a:ext cx="18891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14600" y="27432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Arial" pitchFamily="34" charset="0"/>
              </a:rPr>
              <a:t>Bandwidth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01" name="AutoShape 5"/>
          <p:cNvCxnSpPr>
            <a:cxnSpLocks noChangeShapeType="1"/>
          </p:cNvCxnSpPr>
          <p:nvPr/>
        </p:nvCxnSpPr>
        <p:spPr bwMode="auto">
          <a:xfrm>
            <a:off x="3792538" y="3100388"/>
            <a:ext cx="1522412" cy="129063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</p:cxn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4024313" y="3705225"/>
            <a:ext cx="90487" cy="90488"/>
          </a:xfrm>
          <a:prstGeom prst="flowChartConnector">
            <a:avLst/>
          </a:prstGeom>
          <a:solidFill>
            <a:srgbClr val="0D0D0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4446588" y="3948113"/>
            <a:ext cx="90487" cy="90487"/>
          </a:xfrm>
          <a:prstGeom prst="flowChartConnector">
            <a:avLst/>
          </a:prstGeom>
          <a:solidFill>
            <a:srgbClr val="0D0D0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384675" y="3179763"/>
            <a:ext cx="2254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Arial" pitchFamily="34" charset="0"/>
              </a:rPr>
              <a:t>X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05" name="AutoShape 9"/>
          <p:cNvCxnSpPr>
            <a:cxnSpLocks noChangeShapeType="1"/>
          </p:cNvCxnSpPr>
          <p:nvPr/>
        </p:nvCxnSpPr>
        <p:spPr bwMode="auto">
          <a:xfrm flipH="1">
            <a:off x="4114800" y="3540125"/>
            <a:ext cx="682625" cy="165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106" name="AutoShape 10"/>
          <p:cNvCxnSpPr>
            <a:cxnSpLocks noChangeShapeType="1"/>
          </p:cNvCxnSpPr>
          <p:nvPr/>
        </p:nvCxnSpPr>
        <p:spPr bwMode="auto">
          <a:xfrm flipH="1">
            <a:off x="4537075" y="3540125"/>
            <a:ext cx="260350" cy="3460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724400" y="3352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Arial" pitchFamily="34" charset="0"/>
              </a:rPr>
              <a:t>Normal Flows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08" name="AutoShape 12"/>
          <p:cNvCxnSpPr>
            <a:cxnSpLocks noChangeShapeType="1"/>
          </p:cNvCxnSpPr>
          <p:nvPr/>
        </p:nvCxnSpPr>
        <p:spPr bwMode="auto">
          <a:xfrm rot="10800000" flipV="1">
            <a:off x="4610102" y="3048000"/>
            <a:ext cx="647699" cy="215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4648200" y="2667000"/>
            <a:ext cx="20002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Arial" pitchFamily="34" charset="0"/>
              </a:rPr>
              <a:t>Heavy-hitter Flows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667000" y="45720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Arial" pitchFamily="34" charset="0"/>
              </a:rPr>
              <a:t>Fig. 1 Normal Flows vs.</a:t>
            </a:r>
            <a:r>
              <a:rPr kumimoji="0" lang="en-US" altLang="zh-CN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Arial" pitchFamily="34" charset="0"/>
              </a:rPr>
              <a:t> Heavy-hitter Flows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" y="53340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It is our hypothesis that under heavy IP traffic conditions, the heavy-hitter flows may have negative impacts on the overall delays </a:t>
            </a:r>
            <a:r>
              <a:rPr lang="en-US" sz="2400" dirty="0" smtClean="0"/>
              <a:t>in </a:t>
            </a:r>
            <a:r>
              <a:rPr lang="en-US" sz="2400" dirty="0" smtClean="0"/>
              <a:t>packet routing </a:t>
            </a:r>
            <a:r>
              <a:rPr lang="en-US" sz="2400" dirty="0" smtClean="0"/>
              <a:t>performances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OWAMP Delay Measurements</a:t>
            </a:r>
            <a:endParaRPr lang="en-US" dirty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4800600" cy="5029200"/>
          </a:xfrm>
        </p:spPr>
        <p:txBody>
          <a:bodyPr/>
          <a:lstStyle/>
          <a:p>
            <a:r>
              <a:rPr lang="en-US" sz="2400" smtClean="0"/>
              <a:t>One-way Active Measurement Protocol(OWAMP)</a:t>
            </a:r>
          </a:p>
          <a:p>
            <a:r>
              <a:rPr lang="en-US" sz="2400" smtClean="0"/>
              <a:t>Packet interval: 0.1 sec</a:t>
            </a:r>
          </a:p>
          <a:p>
            <a:pPr lvl="1"/>
            <a:r>
              <a:rPr lang="en-US" sz="2000" smtClean="0"/>
              <a:t>10 packets per sec</a:t>
            </a:r>
          </a:p>
          <a:p>
            <a:pPr lvl="1"/>
            <a:r>
              <a:rPr lang="en-US" sz="2000" smtClean="0"/>
              <a:t>600 packets per minute</a:t>
            </a:r>
            <a:endParaRPr lang="en-US" sz="2400" smtClean="0"/>
          </a:p>
          <a:p>
            <a:r>
              <a:rPr lang="en-US" sz="2400" smtClean="0"/>
              <a:t>Use perl programs provided by perfSONAR</a:t>
            </a:r>
          </a:p>
          <a:p>
            <a:r>
              <a:rPr lang="en-US" sz="2400" smtClean="0"/>
              <a:t>Sample columns of the OWAMP data file:</a:t>
            </a:r>
          </a:p>
          <a:p>
            <a:pPr lvl="1"/>
            <a:r>
              <a:rPr lang="en-US" sz="2000" smtClean="0"/>
              <a:t>endTime, loss, maxError, max_delay min_delay, sent startTime</a:t>
            </a:r>
          </a:p>
          <a:p>
            <a:pPr lvl="1"/>
            <a:r>
              <a:rPr lang="en-US" sz="2000" smtClean="0"/>
              <a:t>one report per minute</a:t>
            </a:r>
            <a:endParaRPr lang="en-US" sz="2400" smtClean="0"/>
          </a:p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AFA1216-30F5-4B08-9BE7-CB7707358A58}" type="slidenum">
              <a:rPr lang="en-US"/>
              <a:pPr/>
              <a:t>11</a:t>
            </a:fld>
            <a:endParaRPr lang="en-US"/>
          </a:p>
        </p:txBody>
      </p:sp>
      <p:pic>
        <p:nvPicPr>
          <p:cNvPr id="4096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8838" y="1524000"/>
            <a:ext cx="2747962" cy="4573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Boxplots of </a:t>
            </a:r>
            <a:br>
              <a:rPr lang="en-US" smtClean="0"/>
            </a:br>
            <a:r>
              <a:rPr lang="en-US" smtClean="0"/>
              <a:t>min-delay and max-delay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3CF8F9-90AE-4F30-8850-A3FEB925E241}" type="slidenum">
              <a:rPr lang="en-US"/>
              <a:pPr/>
              <a:t>12</a:t>
            </a:fld>
            <a:endParaRPr lang="en-US"/>
          </a:p>
        </p:txBody>
      </p:sp>
      <p:pic>
        <p:nvPicPr>
          <p:cNvPr id="41988" name="Picture 9" descr="boxplo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5338" y="1389063"/>
            <a:ext cx="39719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029200" y="5180013"/>
            <a:ext cx="2200275" cy="33813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0">
                <a:solidFill>
                  <a:srgbClr val="FF0000"/>
                </a:solidFill>
                <a:latin typeface="+mj-lt"/>
              </a:rPr>
              <a:t>min-delay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91300" y="5180013"/>
            <a:ext cx="21717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0">
                <a:solidFill>
                  <a:srgbClr val="FF0000"/>
                </a:solidFill>
                <a:latin typeface="+mj-lt"/>
              </a:rPr>
              <a:t>max-delay 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38125" y="2133600"/>
          <a:ext cx="4367213" cy="2600325"/>
        </p:xfrm>
        <a:graphic>
          <a:graphicData uri="http://schemas.openxmlformats.org/drawingml/2006/table">
            <a:tbl>
              <a:tblPr/>
              <a:tblGrid>
                <a:gridCol w="1438275"/>
                <a:gridCol w="1447800"/>
                <a:gridCol w="148113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min-delay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max-delay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0.01542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0.01560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st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quartile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0.01543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0.01707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median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0.01543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0.01931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0.01543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0.12180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rd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quartile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0.01544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0.13710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max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0.01548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1.41400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116138" y="5757863"/>
            <a:ext cx="5826125" cy="33813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0">
                <a:solidFill>
                  <a:srgbClr val="FF0000"/>
                </a:solidFill>
                <a:latin typeface="+mj-lt"/>
              </a:rPr>
              <a:t>ELPA-BOIS OWAMP measurements for 24 hours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819400"/>
            <a:ext cx="1066800" cy="338138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0">
                <a:solidFill>
                  <a:srgbClr val="FF0000"/>
                </a:solidFill>
                <a:latin typeface="+mj-lt"/>
              </a:rPr>
              <a:t>outliers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PerfSONAR OWAMP </a:t>
            </a:r>
            <a:br>
              <a:rPr lang="en-US" smtClean="0"/>
            </a:br>
            <a:r>
              <a:rPr lang="en-US" smtClean="0"/>
              <a:t>data analysis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1905000"/>
          </a:xfrm>
        </p:spPr>
        <p:txBody>
          <a:bodyPr>
            <a:normAutofit lnSpcReduction="10000"/>
          </a:bodyPr>
          <a:lstStyle/>
          <a:p>
            <a:r>
              <a:rPr lang="en-US" sz="2800" smtClean="0"/>
              <a:t>One day’s data from 23:00 Sep 14 to 23:00 Sep 15, 2010 for ELPA to BOIS</a:t>
            </a:r>
          </a:p>
          <a:p>
            <a:r>
              <a:rPr lang="en-US" sz="2800" smtClean="0"/>
              <a:t>minDelay ≈ 15ms</a:t>
            </a:r>
          </a:p>
          <a:p>
            <a:r>
              <a:rPr lang="en-US" sz="2800" smtClean="0"/>
              <a:t>Inter-Quartile Range (IQR) of maxDelay: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D54EC1F-7079-4CE2-96C7-2A12AE2A8FA1}" type="slidenum">
              <a:rPr lang="en-US"/>
              <a:pPr/>
              <a:t>13</a:t>
            </a:fld>
            <a:endParaRPr lang="en-US"/>
          </a:p>
        </p:txBody>
      </p:sp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429000"/>
            <a:ext cx="4878388" cy="3429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dirty="0" smtClean="0"/>
              <a:t>Simulation</a:t>
            </a:r>
          </a:p>
          <a:p>
            <a:pPr lvl="1"/>
            <a:r>
              <a:rPr lang="en-US" sz="2400" dirty="0" smtClean="0"/>
              <a:t>Background IP traffic plus CONDUIT type flows</a:t>
            </a:r>
          </a:p>
          <a:p>
            <a:pPr lvl="1"/>
            <a:r>
              <a:rPr lang="en-US" sz="2400" dirty="0" smtClean="0"/>
              <a:t>Simulate and study </a:t>
            </a:r>
            <a:r>
              <a:rPr lang="en-US" sz="2400" dirty="0" smtClean="0"/>
              <a:t>the</a:t>
            </a:r>
            <a:r>
              <a:rPr lang="en-US" sz="2400" dirty="0" smtClean="0"/>
              <a:t> impact </a:t>
            </a:r>
            <a:r>
              <a:rPr lang="en-US" sz="2400" dirty="0" smtClean="0"/>
              <a:t>of the CONDUIT </a:t>
            </a:r>
            <a:r>
              <a:rPr lang="en-US" sz="2400" dirty="0" smtClean="0"/>
              <a:t>flows on other flows</a:t>
            </a:r>
            <a:endParaRPr lang="en-US" sz="2400" dirty="0" smtClean="0"/>
          </a:p>
          <a:p>
            <a:r>
              <a:rPr lang="en-US" dirty="0" smtClean="0"/>
              <a:t>LDM Source Code Modification</a:t>
            </a:r>
          </a:p>
          <a:p>
            <a:pPr lvl="1"/>
            <a:r>
              <a:rPr lang="en-US" sz="2400" dirty="0" smtClean="0"/>
              <a:t>Modify the RPC/TCP communication module to support virtual circuit service</a:t>
            </a:r>
          </a:p>
          <a:p>
            <a:pPr lvl="1"/>
            <a:r>
              <a:rPr lang="en-US" sz="2400" dirty="0" smtClean="0"/>
              <a:t>Implement dual transfer mode with dual network services</a:t>
            </a:r>
          </a:p>
          <a:p>
            <a:r>
              <a:rPr lang="en-US" dirty="0" smtClean="0"/>
              <a:t>Evaluation </a:t>
            </a:r>
          </a:p>
          <a:p>
            <a:pPr lvl="1"/>
            <a:r>
              <a:rPr lang="en-US" sz="2400" dirty="0" smtClean="0"/>
              <a:t>Cost/Benefit evaluation &amp; Delay </a:t>
            </a:r>
            <a:r>
              <a:rPr lang="en-US" sz="2400" dirty="0" smtClean="0"/>
              <a:t>E</a:t>
            </a:r>
            <a:r>
              <a:rPr lang="en-US" sz="2400" dirty="0" smtClean="0"/>
              <a:t>ffects </a:t>
            </a:r>
            <a:r>
              <a:rPr lang="en-US" sz="2400" dirty="0" smtClean="0"/>
              <a:t>evaluation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525963"/>
          </a:xfrm>
        </p:spPr>
        <p:txBody>
          <a:bodyPr/>
          <a:lstStyle/>
          <a:p>
            <a:r>
              <a:rPr lang="en-US" dirty="0" smtClean="0"/>
              <a:t>LDM Software Installation &amp; Set Up</a:t>
            </a:r>
          </a:p>
          <a:p>
            <a:endParaRPr lang="en-US" sz="1600" dirty="0" smtClean="0"/>
          </a:p>
          <a:p>
            <a:r>
              <a:rPr lang="en-US" dirty="0" smtClean="0"/>
              <a:t>CONDUIT Feed Type Data Analysis</a:t>
            </a:r>
          </a:p>
          <a:p>
            <a:endParaRPr lang="en-US" sz="1600" dirty="0" smtClean="0"/>
          </a:p>
          <a:p>
            <a:r>
              <a:rPr lang="en-US" dirty="0" smtClean="0"/>
              <a:t>Justifications of Using Circuit Services</a:t>
            </a:r>
          </a:p>
          <a:p>
            <a:endParaRPr lang="en-US" sz="1600" dirty="0" smtClean="0"/>
          </a:p>
          <a:p>
            <a:r>
              <a:rPr lang="en-US" dirty="0" smtClean="0"/>
              <a:t>Future Plans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LDM Software Installation &amp; 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Downloaded LDM 6.8.1 Version and installed it on one of our lab machine (</a:t>
            </a:r>
            <a:r>
              <a:rPr lang="en-US" sz="2800" i="1" dirty="0" smtClean="0"/>
              <a:t>zelda2.ece.virginia.edu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Configured the </a:t>
            </a:r>
            <a:r>
              <a:rPr lang="en-US" sz="2800" i="1" dirty="0" err="1" smtClean="0"/>
              <a:t>ldmd.conf</a:t>
            </a:r>
            <a:r>
              <a:rPr lang="en-US" sz="2800" i="1" dirty="0" smtClean="0"/>
              <a:t> </a:t>
            </a:r>
            <a:r>
              <a:rPr lang="en-US" sz="2800" dirty="0" smtClean="0"/>
              <a:t>file to add a REQUEST entry to receive CONDUIT data products from </a:t>
            </a:r>
            <a:r>
              <a:rPr lang="en-US" sz="2800" i="1" dirty="0" smtClean="0"/>
              <a:t>idd.unidata.ucar.edu:388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Ran LDM in </a:t>
            </a:r>
            <a:r>
              <a:rPr lang="en-US" b="1" i="1" dirty="0" smtClean="0"/>
              <a:t>verbose</a:t>
            </a:r>
            <a:r>
              <a:rPr lang="en-US" dirty="0" smtClean="0"/>
              <a:t> mode to log information about every received CONDUIT product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Rotated log files in every 24 hours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 smtClean="0"/>
          </a:p>
          <a:p>
            <a:endParaRPr lang="en-US" sz="28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CONDUIT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Write </a:t>
            </a:r>
            <a:r>
              <a:rPr lang="en-US" sz="2400" b="1" dirty="0" smtClean="0"/>
              <a:t>Perl</a:t>
            </a:r>
            <a:r>
              <a:rPr lang="en-US" sz="2400" dirty="0" smtClean="0"/>
              <a:t> programs to parse the log files and extract information about each product: </a:t>
            </a:r>
            <a:r>
              <a:rPr lang="en-US" sz="2400" i="1" dirty="0" smtClean="0"/>
              <a:t>Product Size</a:t>
            </a:r>
            <a:r>
              <a:rPr lang="en-US" sz="2400" dirty="0" smtClean="0"/>
              <a:t>, </a:t>
            </a:r>
            <a:r>
              <a:rPr lang="en-US" sz="2400" i="1" dirty="0" smtClean="0"/>
              <a:t>Creation Time</a:t>
            </a:r>
            <a:r>
              <a:rPr lang="en-US" sz="2400" dirty="0" smtClean="0"/>
              <a:t>, etc.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Write </a:t>
            </a:r>
            <a:r>
              <a:rPr lang="en-US" sz="2400" b="1" dirty="0" smtClean="0"/>
              <a:t>R</a:t>
            </a:r>
            <a:r>
              <a:rPr lang="en-US" sz="2400" dirty="0" smtClean="0"/>
              <a:t> programs to do statistical analysis and make plots on the product information 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4290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Aug 25 19:47:56 zelda2 uni1.unidata.ucar.edu[18517] INFO:     </a:t>
            </a:r>
            <a:r>
              <a:rPr lang="en-US" b="1" dirty="0" smtClean="0">
                <a:solidFill>
                  <a:srgbClr val="FF0000"/>
                </a:solidFill>
              </a:rPr>
              <a:t>6884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20100825193312.333</a:t>
            </a:r>
            <a:r>
              <a:rPr lang="en-US" dirty="0" smtClean="0"/>
              <a:t> CONDUIT 412 data/</a:t>
            </a:r>
            <a:r>
              <a:rPr lang="en-US" dirty="0" err="1" smtClean="0"/>
              <a:t>nccf</a:t>
            </a:r>
            <a:r>
              <a:rPr lang="en-US" dirty="0" smtClean="0"/>
              <a:t>/com/</a:t>
            </a:r>
            <a:r>
              <a:rPr lang="en-US" dirty="0" err="1" smtClean="0"/>
              <a:t>sref</a:t>
            </a:r>
            <a:r>
              <a:rPr lang="en-US" dirty="0" smtClean="0"/>
              <a:t>/prod/sref.20100825/15/</a:t>
            </a:r>
            <a:r>
              <a:rPr lang="en-US" dirty="0" err="1" smtClean="0"/>
              <a:t>pgrb_biasc</a:t>
            </a:r>
            <a:r>
              <a:rPr lang="en-US" dirty="0" smtClean="0"/>
              <a:t>/sref_eta.t15z.pgrb212.n1.grib2 !grib2/</a:t>
            </a:r>
            <a:r>
              <a:rPr lang="en-US" dirty="0" err="1" smtClean="0"/>
              <a:t>ncep</a:t>
            </a:r>
            <a:r>
              <a:rPr lang="en-US" dirty="0" smtClean="0"/>
              <a:t>/NAM_84/#000/201008251500F084/HGHT/700 </a:t>
            </a:r>
            <a:r>
              <a:rPr lang="en-US" dirty="0" err="1" smtClean="0"/>
              <a:t>hPa</a:t>
            </a:r>
            <a:r>
              <a:rPr lang="en-US" dirty="0" smtClean="0"/>
              <a:t> PRES! 000412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638800" y="3048000"/>
            <a:ext cx="6858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724400" y="2743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Product Size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91400" y="2743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Creation Time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7696200" y="3048000"/>
            <a:ext cx="5334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CONDUIT Data Analysis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67836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Accumulated CONDUIT product size per minute (Date: 2010-10-18)</a:t>
            </a:r>
            <a:endParaRPr lang="en-US" sz="2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0"/>
            <a:ext cx="489108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CONDUIT Data Analysis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609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# of received CONDUIT products per minute (Date: 2010-10-18)</a:t>
            </a: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0"/>
            <a:ext cx="5105399" cy="517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CONDUIT Data Analysis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Histogram of CONDUIT product sizes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5029200" cy="513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We Need Circuit Service?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Peak transfer size for CONDUIT: 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~250MB/minute</a:t>
            </a:r>
            <a:r>
              <a:rPr lang="en-US" sz="2800" dirty="0" smtClean="0"/>
              <a:t>, or an equivalent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~33Mbps</a:t>
            </a:r>
            <a:r>
              <a:rPr lang="en-US" sz="2800" dirty="0" smtClean="0"/>
              <a:t> bandwidth consumption</a:t>
            </a:r>
          </a:p>
          <a:p>
            <a:r>
              <a:rPr lang="en-US" sz="2800" dirty="0" smtClean="0"/>
              <a:t>Minimum bandwidth allocated for a circuit by backbone circuit service providers (such as Internet2 and NLR):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~50-100Mbps </a:t>
            </a:r>
          </a:p>
          <a:p>
            <a:r>
              <a:rPr lang="en-US" sz="2800" dirty="0" smtClean="0"/>
              <a:t>Do we really need virtual circuit services for CONDUIT?</a:t>
            </a:r>
          </a:p>
          <a:p>
            <a:r>
              <a:rPr lang="en-US" sz="2800" dirty="0" smtClean="0"/>
              <a:t>Our answer: YES! And we propose to use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static circuit service</a:t>
            </a:r>
            <a:r>
              <a:rPr lang="en-US" sz="2800" dirty="0" smtClean="0"/>
              <a:t> for CONDUIT.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Circuit Service: Reason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alternative transfer pattern on circuits</a:t>
            </a:r>
          </a:p>
          <a:p>
            <a:pPr lvl="1"/>
            <a:r>
              <a:rPr lang="en-US" dirty="0" smtClean="0"/>
              <a:t>On a circuit, the sender host can hold new data products for a certain period (e.g. 1 minute) and then send them in a burst utilizing the full circuit bandwidth</a:t>
            </a:r>
          </a:p>
          <a:p>
            <a:pPr lvl="1"/>
            <a:endParaRPr lang="en-US" dirty="0" smtClean="0"/>
          </a:p>
          <a:p>
            <a:r>
              <a:rPr lang="en-US" sz="2800" dirty="0" smtClean="0"/>
              <a:t>Potential question: How timely does the downstream LDM </a:t>
            </a:r>
            <a:r>
              <a:rPr lang="en-US" sz="2800" dirty="0" smtClean="0"/>
              <a:t>processes (the users) </a:t>
            </a:r>
            <a:r>
              <a:rPr lang="en-US" sz="2800" dirty="0" smtClean="0"/>
              <a:t>need to receive the data products? 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2554</TotalTime>
  <Words>611</Words>
  <Application>Microsoft Office PowerPoint</Application>
  <PresentationFormat>On-screen Show (4:3)</PresentationFormat>
  <Paragraphs>106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Progress on the Circuit-LDM Project</vt:lpstr>
      <vt:lpstr>Outline</vt:lpstr>
      <vt:lpstr>LDM Software Installation &amp; Set Up</vt:lpstr>
      <vt:lpstr>CONDUIT Data Analysis</vt:lpstr>
      <vt:lpstr>CONDUIT Data Analysis (Cont.)</vt:lpstr>
      <vt:lpstr>CONDUIT Data Analysis (Cont.)</vt:lpstr>
      <vt:lpstr>CONDUIT Data Analysis (Cont.)</vt:lpstr>
      <vt:lpstr>Do We Need Circuit Service?</vt:lpstr>
      <vt:lpstr>Why Circuit Service: Reason 1</vt:lpstr>
      <vt:lpstr>Why Circuit Service: Reason 2</vt:lpstr>
      <vt:lpstr>OWAMP Delay Measurements</vt:lpstr>
      <vt:lpstr>Boxplots of  min-delay and max-delay</vt:lpstr>
      <vt:lpstr>PerfSONAR OWAMP  data analysis</vt:lpstr>
      <vt:lpstr>Future Plans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Progresses on the OCI-LDM Project</dc:title>
  <dc:creator>Jie</dc:creator>
  <cp:lastModifiedBy>Jie</cp:lastModifiedBy>
  <cp:revision>221</cp:revision>
  <dcterms:created xsi:type="dcterms:W3CDTF">2006-08-16T00:00:00Z</dcterms:created>
  <dcterms:modified xsi:type="dcterms:W3CDTF">2010-10-30T18:33:36Z</dcterms:modified>
</cp:coreProperties>
</file>